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311" r:id="rId3"/>
    <p:sldId id="310" r:id="rId4"/>
    <p:sldId id="307" r:id="rId5"/>
    <p:sldId id="312" r:id="rId6"/>
    <p:sldId id="314" r:id="rId7"/>
    <p:sldId id="315" r:id="rId8"/>
    <p:sldId id="316" r:id="rId9"/>
    <p:sldId id="31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6" r:id="rId18"/>
    <p:sldId id="289" r:id="rId19"/>
    <p:sldId id="301" r:id="rId20"/>
    <p:sldId id="267" r:id="rId21"/>
    <p:sldId id="318" r:id="rId22"/>
    <p:sldId id="290" r:id="rId23"/>
    <p:sldId id="268" r:id="rId24"/>
    <p:sldId id="299" r:id="rId25"/>
    <p:sldId id="278" r:id="rId26"/>
    <p:sldId id="279" r:id="rId27"/>
    <p:sldId id="280" r:id="rId28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  <a:srgbClr val="000000"/>
    <a:srgbClr val="777777"/>
    <a:srgbClr val="FAB900"/>
    <a:srgbClr val="222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6362" autoAdjust="0"/>
  </p:normalViewPr>
  <p:slideViewPr>
    <p:cSldViewPr>
      <p:cViewPr varScale="1">
        <p:scale>
          <a:sx n="116" d="100"/>
          <a:sy n="116" d="100"/>
        </p:scale>
        <p:origin x="547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notesViewPr>
    <p:cSldViewPr>
      <p:cViewPr varScale="1">
        <p:scale>
          <a:sx n="51" d="100"/>
          <a:sy n="51" d="100"/>
        </p:scale>
        <p:origin x="-1944" y="-10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08DA0-D973-40C4-961C-0067B0E361D6}" type="datetimeFigureOut">
              <a:rPr lang="ru-RU" smtClean="0"/>
              <a:pPr/>
              <a:t>08.10.2025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D290D-81B7-47BF-A572-E41818C0B2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5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4B7AF-82A9-4187-98AC-4E156CC5C0DB}" type="datetimeFigureOut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41D31-E2EC-4AAB-A6B4-04541F809B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38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35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22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63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414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97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92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66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8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41D31-E2EC-4AAB-A6B4-04541F809BDF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7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4EE4-9B1A-42B8-B8A5-22D9DB037180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B6EE-5C0D-404B-935A-7CBD25DC83EB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EB4C-FF02-47C9-9083-FA2223D49071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8758-4ADE-4671-BCC2-B3DFFCA07C5D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965-FE32-4568-B82B-51712AE16576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B81EE-E8D0-48EA-AF36-8D0CB8C7D49C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120F6-1402-4614-A9A0-DAE528660D81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FF72-AF66-41B7-BFD8-8A8AF9BEF5CA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0249-7DD2-4F41-A7C4-E728BB091EE1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5D59E-C904-4A79-911A-A9EAB0F4C185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6E9A-DD59-4661-93D5-58800043DDB6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2F30D-FE46-4441-A9B0-01050DBC8B8A}" type="datetime1">
              <a:rPr lang="ru-RU" smtClean="0"/>
              <a:pPr/>
              <a:t>08.10.2025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69971-481F-49A1-8876-6AA468DF76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info@maz-man.com.b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f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2" y="4767264"/>
            <a:ext cx="1554949" cy="126115"/>
          </a:xfrm>
        </p:spPr>
        <p:txBody>
          <a:bodyPr/>
          <a:lstStyle/>
          <a:p>
            <a:fld id="{CB369971-481F-49A1-8876-6AA468DF76E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5516" y="2859782"/>
            <a:ext cx="8676456" cy="288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СОВМЕСТНОЕ </a:t>
            </a:r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ПРЕДПРИЯТИЕ</a:t>
            </a:r>
            <a:b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FAFAF"/>
                </a:solidFill>
                <a:latin typeface="Times New Roman" pitchFamily="18" charset="0"/>
                <a:cs typeface="Times New Roman" pitchFamily="18" charset="0"/>
              </a:rPr>
              <a:t>ЗАКРЫТОЕ АКЦИОНЕРНОЕ ОБЩЕСТВО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FAFAF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400" b="1" dirty="0">
              <a:solidFill>
                <a:srgbClr val="222B3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2B37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«МАЗ-МАН»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222B37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3" y="0"/>
            <a:ext cx="9180512" cy="346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1151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Седельный тягач 4х2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075165"/>
              </p:ext>
            </p:extLst>
          </p:nvPr>
        </p:nvGraphicFramePr>
        <p:xfrm>
          <a:off x="1115616" y="2931790"/>
          <a:ext cx="7920880" cy="20536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</a:t>
                      </a:r>
                      <a:endParaRPr lang="en-US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переднюю ось, 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7 500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ведущий мост,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автопоезда,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710" y="426838"/>
            <a:ext cx="3240360" cy="2470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411271"/>
            <a:ext cx="2712640" cy="249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83517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Седельный тягач 6х4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642745"/>
              </p:ext>
            </p:extLst>
          </p:nvPr>
        </p:nvGraphicFramePr>
        <p:xfrm>
          <a:off x="1115616" y="3107682"/>
          <a:ext cx="7920879" cy="1840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642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переднюю ось, 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500                    9 000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ведущие мосты,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33 500                   35 000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9 500 … 10 000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автопоезда,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2010" y="470564"/>
            <a:ext cx="2999701" cy="267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705" y="470564"/>
            <a:ext cx="3051420" cy="267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8351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Седельный тягач 6х6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653179"/>
              </p:ext>
            </p:extLst>
          </p:nvPr>
        </p:nvGraphicFramePr>
        <p:xfrm>
          <a:off x="1115616" y="3003798"/>
          <a:ext cx="7920882" cy="20536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646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МАЗМАН 746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передний мост,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9 000                    9 000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задние мосты,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26 000                  32 000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29 5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00  … 34 500          41 000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11 500 … 12 500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автопоезда,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90  000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480455"/>
            <a:ext cx="2970135" cy="256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436096" y="480456"/>
            <a:ext cx="2880320" cy="257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60" y="431065"/>
            <a:ext cx="3239704" cy="25724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11509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Седельный тягач 8х8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560195"/>
              </p:ext>
            </p:extLst>
          </p:nvPr>
        </p:nvGraphicFramePr>
        <p:xfrm>
          <a:off x="1115616" y="2643758"/>
          <a:ext cx="7920880" cy="2364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9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Характеристика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747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Мощность двигателя,  л.с.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передние мосты,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8 000 + 8 000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мосты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13 000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+ 13 000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9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нагрузка на ССУ,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27 000 – 35 000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11509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Самосвал 6х4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448" y="4818186"/>
            <a:ext cx="442392" cy="273844"/>
          </a:xfrm>
        </p:spPr>
        <p:txBody>
          <a:bodyPr/>
          <a:lstStyle/>
          <a:p>
            <a:fld id="{CB369971-481F-49A1-8876-6AA468DF76E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sam6x4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55526"/>
            <a:ext cx="5040560" cy="221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416685"/>
              </p:ext>
            </p:extLst>
          </p:nvPr>
        </p:nvGraphicFramePr>
        <p:xfrm>
          <a:off x="1115616" y="2787774"/>
          <a:ext cx="7920879" cy="2232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1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652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752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8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переднюю ось, 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9 000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8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ведущие мосты,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26 000                   32 000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8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35 000                   41 000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8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13 500                  14 000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82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Допустимая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рузоподъемность,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21 500                   27 000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83517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Самосвал 6х6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29600" y="4869656"/>
            <a:ext cx="514400" cy="273844"/>
          </a:xfrm>
        </p:spPr>
        <p:txBody>
          <a:bodyPr/>
          <a:lstStyle/>
          <a:p>
            <a:fld id="{CB369971-481F-49A1-8876-6AA468DF76E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03080"/>
              </p:ext>
            </p:extLst>
          </p:nvPr>
        </p:nvGraphicFramePr>
        <p:xfrm>
          <a:off x="1115616" y="2745070"/>
          <a:ext cx="7920880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656459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756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передний мост,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8 000                     9 000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задние мосты,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40 000                   41 000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16 000                   16 000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грузоподъемность,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24 000                   25 000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перевозимого груза,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куб.м.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15,0                      16,0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1" y="476819"/>
            <a:ext cx="3024335" cy="226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482120"/>
            <a:ext cx="2400891" cy="226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8351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Самосвал 8х8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01608" y="4731990"/>
            <a:ext cx="442392" cy="273844"/>
          </a:xfrm>
        </p:spPr>
        <p:txBody>
          <a:bodyPr/>
          <a:lstStyle/>
          <a:p>
            <a:fld id="{CB369971-481F-49A1-8876-6AA468DF76E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644020"/>
              </p:ext>
            </p:extLst>
          </p:nvPr>
        </p:nvGraphicFramePr>
        <p:xfrm>
          <a:off x="1115616" y="2796540"/>
          <a:ext cx="7920880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9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МАЗМАН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757М59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мосты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9 000 + 9 000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задние мосты,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полная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 автомобиля,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грузоподъемность,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перевозимого груза, м. куб.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451453"/>
            <a:ext cx="3168352" cy="237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469053"/>
            <a:ext cx="3504048" cy="234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48351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Техника для коммунального хозяйства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15616" y="387079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Автомобиль предназначен для высокопроизводительной очистки автомагистралей от снега и обработки их сыпучими или жидкими реагентами с рабочей скоростью до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70 км/час. Данный специальный автомобиль производится на базе серийного самосвала МАЗМАН 752459 с колесной формулой 6х4 и оснащается финским оборудованием.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237" y="555526"/>
            <a:ext cx="6231638" cy="331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41151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Автомобиль-</a:t>
            </a:r>
            <a:r>
              <a:rPr lang="ru-RU" sz="3200" dirty="0" err="1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сортиментовоз</a:t>
            </a:r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 6х4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700262"/>
              </p:ext>
            </p:extLst>
          </p:nvPr>
        </p:nvGraphicFramePr>
        <p:xfrm>
          <a:off x="1115616" y="3075806"/>
          <a:ext cx="7920881" cy="1942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267443166"/>
                    </a:ext>
                  </a:extLst>
                </a:gridCol>
                <a:gridCol w="1728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1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моделей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МАЗ-МАН 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632459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МАЗ-МАН 7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32459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переднюю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ось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нагрузка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тележку,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26 000…32 000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допустимая п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олная масса,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33 500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35 000…41 000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Геометрический объем перевозимого груза, куб.м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23" y="463742"/>
            <a:ext cx="3482752" cy="261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42" y="463388"/>
            <a:ext cx="3483224" cy="261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sinitsa\Desktop\Без 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9502"/>
            <a:ext cx="6768752" cy="2884034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41151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Автопоезд-</a:t>
            </a:r>
            <a:r>
              <a:rPr lang="ru-RU" sz="3200" dirty="0" err="1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сортиментовоз</a:t>
            </a:r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 6х6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20985"/>
              </p:ext>
            </p:extLst>
          </p:nvPr>
        </p:nvGraphicFramePr>
        <p:xfrm>
          <a:off x="1115616" y="2787774"/>
          <a:ext cx="7920880" cy="22469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0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1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автомобиля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МАЗ-МАН 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636459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нагрузка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передний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мост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нагрузка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тележку,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допустимая п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олная масса,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17 500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Геометрический объем перевозимого груза, куб.м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09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коников,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4-6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15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Двигатель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Н,</a:t>
              </a:r>
            </a:p>
            <a:p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декабрь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20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25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" name="Содержимое 2"/>
          <p:cNvSpPr txBox="1">
            <a:spLocks/>
          </p:cNvSpPr>
          <p:nvPr/>
        </p:nvSpPr>
        <p:spPr>
          <a:xfrm>
            <a:off x="1907704" y="2010936"/>
            <a:ext cx="4032448" cy="513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Двигатель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WP12.4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0E50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рабочим объемом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1,6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литров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мощностью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л.с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9422"/>
            <a:ext cx="2857147" cy="19047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72000" y="3687313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вигатель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WP13.550E501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рабочим объемом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,54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литров 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мощностью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550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л.с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80001" y="399252"/>
            <a:ext cx="806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автомобилях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устанавливаются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надёжные и экономичные двигатели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семейства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Weichai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Power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20" y="1295347"/>
            <a:ext cx="305519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1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41151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Прицеп-</a:t>
            </a:r>
            <a:r>
              <a:rPr lang="ru-RU" sz="3200" dirty="0" err="1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сортиментовоз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37910"/>
              </p:ext>
            </p:extLst>
          </p:nvPr>
        </p:nvGraphicFramePr>
        <p:xfrm>
          <a:off x="1115616" y="3075806"/>
          <a:ext cx="7704856" cy="2042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4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8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Характеристики прицепа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МАЗ МАН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890001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Допустимая осевая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нагрузка,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12 000 + 12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 +12 000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Полная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масса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прицепа,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Геометрический объем перевозимого груза, куб.м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коников,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4-6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стяжек,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2-6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4293967"/>
                  </a:ext>
                </a:extLst>
              </a:tr>
            </a:tbl>
          </a:graphicData>
        </a:graphic>
      </p:graphicFrame>
      <p:pic>
        <p:nvPicPr>
          <p:cNvPr id="2050" name="Picture 2" descr="X:\Общая\Пресс-кит\Продукция NEW\7. Прицепы\2. Прицепы\прицеп 08.01.2018\IMG_20180108_141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555526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sinitsa\Desktop\IMG_9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7610" y="862830"/>
            <a:ext cx="2520280" cy="190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8416" y="0"/>
            <a:ext cx="5504740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7494"/>
            <a:ext cx="1524132" cy="749873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09158"/>
              </p:ext>
            </p:extLst>
          </p:nvPr>
        </p:nvGraphicFramePr>
        <p:xfrm>
          <a:off x="1748416" y="2756418"/>
          <a:ext cx="2713287" cy="2970313"/>
        </p:xfrm>
        <a:graphic>
          <a:graphicData uri="http://schemas.openxmlformats.org/drawingml/2006/table">
            <a:tbl>
              <a:tblPr firstRow="1" bandRow="1"/>
              <a:tblGrid>
                <a:gridCol w="2713287">
                  <a:extLst>
                    <a:ext uri="{9D8B030D-6E8A-4147-A177-3AD203B41FA5}">
                      <a16:colId xmlns:a16="http://schemas.microsoft.com/office/drawing/2014/main" val="3258077907"/>
                    </a:ext>
                  </a:extLst>
                </a:gridCol>
              </a:tblGrid>
              <a:tr h="278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применения: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9538943"/>
                  </a:ext>
                </a:extLst>
              </a:tr>
              <a:tr h="473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Кустарники 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стволовая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древесина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Диаметром до 560 мм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677786"/>
                  </a:ext>
                </a:extLst>
              </a:tr>
              <a:tr h="1058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Альтернатива трактору с рубильной машиной с приводом от вала отбора мощности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Идеальный вариант для небольших и средних задач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19536"/>
                  </a:ext>
                </a:extLst>
              </a:tr>
              <a:tr h="349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49455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27270"/>
              </p:ext>
            </p:extLst>
          </p:nvPr>
        </p:nvGraphicFramePr>
        <p:xfrm>
          <a:off x="4716016" y="2708825"/>
          <a:ext cx="4320480" cy="2011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696033691"/>
                    </a:ext>
                  </a:extLst>
                </a:gridCol>
              </a:tblGrid>
              <a:tr h="3249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Особенности: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756788"/>
                  </a:ext>
                </a:extLst>
              </a:tr>
              <a:tr h="32491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Малые расходы на приобретение и эксплуатацию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478353"/>
                  </a:ext>
                </a:extLst>
              </a:tr>
              <a:tr h="56082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Чрезвычайно большая поверхность просеивающего сита для получения щепы наилучшего качества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225435"/>
                  </a:ext>
                </a:extLst>
              </a:tr>
              <a:tr h="80117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●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Привод рубильный машины от двигателя шасси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просто и быстрого перемещения машины вдоль материалов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47898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4163"/>
            <a:ext cx="18290" cy="5157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5486"/>
            <a:ext cx="1005927" cy="506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5566"/>
            <a:ext cx="1126884" cy="20963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" y="2211430"/>
            <a:ext cx="1134367" cy="21103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537"/>
            <a:ext cx="1124312" cy="20162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9875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Автопоезд-молоковоз МАЗ-МАН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419622"/>
            <a:ext cx="8028384" cy="3384376"/>
          </a:xfrm>
        </p:spPr>
        <p:txBody>
          <a:bodyPr>
            <a:normAutofit/>
          </a:bodyPr>
          <a:lstStyle/>
          <a:p>
            <a:pPr fontAlgn="ctr"/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22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6" name="Picture 2" descr="C:\Users\sinitsa\Desktop\20211008_1449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9582"/>
            <a:ext cx="7446960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77155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Техника для пищевой промышленности и торговых сетей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6х2 терм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88" y="895541"/>
            <a:ext cx="3105368" cy="199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496101"/>
              </p:ext>
            </p:extLst>
          </p:nvPr>
        </p:nvGraphicFramePr>
        <p:xfrm>
          <a:off x="1115616" y="3009900"/>
          <a:ext cx="7920880" cy="2133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39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1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22"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 smtClean="0"/>
                        <a:t>Показатель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 smtClean="0"/>
                        <a:t>Значение 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marL="0" marR="17907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ru-RU" sz="1400" dirty="0" smtClean="0"/>
                        <a:t>Размеры наружные надстройки, мм.(</a:t>
                      </a:r>
                      <a:r>
                        <a:rPr lang="ru-RU" sz="1400" dirty="0" err="1" smtClean="0"/>
                        <a:t>д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ш</a:t>
                      </a:r>
                      <a:r>
                        <a:rPr lang="ru-RU" sz="1400" dirty="0" smtClean="0"/>
                        <a:t>/в)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ru-RU" sz="1400" dirty="0" smtClean="0"/>
                        <a:t>6000/2550/2300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Объем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 smtClean="0"/>
                        <a:t>35 </a:t>
                      </a:r>
                      <a:r>
                        <a:rPr lang="ru-RU" sz="1400" dirty="0"/>
                        <a:t>м. куб.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Материал </a:t>
                      </a:r>
                      <a:r>
                        <a:rPr lang="ru-RU" sz="1400" dirty="0" smtClean="0"/>
                        <a:t>панелей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Сэндвич-панель </a:t>
                      </a:r>
                      <a:r>
                        <a:rPr lang="ru-RU" sz="1400" dirty="0" smtClean="0"/>
                        <a:t>60-80мм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Толщина панелей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 smtClean="0"/>
                        <a:t>не </a:t>
                      </a:r>
                      <a:r>
                        <a:rPr lang="ru-RU" sz="1400" dirty="0"/>
                        <a:t>менее 80мм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 smtClean="0"/>
                        <a:t>боковые </a:t>
                      </a:r>
                      <a:r>
                        <a:rPr lang="ru-RU" sz="1400" dirty="0"/>
                        <a:t>стены: не менее 60 </a:t>
                      </a:r>
                      <a:r>
                        <a:rPr lang="ru-RU" sz="1400" dirty="0" smtClean="0"/>
                        <a:t>мм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Пол фургона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Полиуретановая заливка с гранитной крошкой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2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 smtClean="0"/>
                        <a:t>Оборудование </a:t>
                      </a:r>
                      <a:r>
                        <a:rPr lang="ru-RU" sz="1400" dirty="0"/>
                        <a:t>погрузки/разгрузки и входа в кузов-фургон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400" dirty="0"/>
                        <a:t>Задние распашные двери на </a:t>
                      </a:r>
                      <a:r>
                        <a:rPr lang="ru-RU" sz="1400" dirty="0" smtClean="0"/>
                        <a:t>270˚.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95541"/>
            <a:ext cx="2697313" cy="199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77155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222B37"/>
                </a:solidFill>
                <a:latin typeface="Times New Roman" pitchFamily="18" charset="0"/>
                <a:cs typeface="Times New Roman" pitchFamily="18" charset="0"/>
              </a:rPr>
              <a:t>Сервисная служба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856"/>
            <a:ext cx="3773303" cy="324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997499"/>
              </p:ext>
            </p:extLst>
          </p:nvPr>
        </p:nvGraphicFramePr>
        <p:xfrm>
          <a:off x="5580112" y="1722215"/>
          <a:ext cx="3384376" cy="2042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88078797"/>
                    </a:ext>
                  </a:extLst>
                </a:gridCol>
              </a:tblGrid>
              <a:tr h="15395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Фирменные мобильные бригады способны выявить неисправности, провести обслуживание и отремонтировать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гарантийные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постгарантийные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грузовые автомобили, спецтехнику производства СП ЗАО «МАЗ-МАН».</a:t>
                      </a:r>
                    </a:p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146766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539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"/>
            <a:ext cx="7920880" cy="555526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Снегоболотоход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МАЗМАН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64088" y="785485"/>
            <a:ext cx="36724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Снегоболотоход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универсальная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полноприводная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самоходная машина (4х4) на шинах низкого давления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(0,07 - 0,5 атм).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3447613"/>
            <a:ext cx="381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Предназначен для передвижения по пересеченной местности и по грунтам со слабой несущей способностью (снег, болото, пески), с возможностью передвижения по воде и по дорогам общего пользования.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6762" y="2072980"/>
            <a:ext cx="3399013" cy="26255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196" y="555527"/>
            <a:ext cx="3312368" cy="27492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920880" cy="627534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Снегоболотоход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МАЗМАН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36529"/>
              </p:ext>
            </p:extLst>
          </p:nvPr>
        </p:nvGraphicFramePr>
        <p:xfrm>
          <a:off x="1115616" y="2840702"/>
          <a:ext cx="7920880" cy="215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71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9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технические характеристики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Габаритные размеры (длина, ширина, высота), мм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4 600 / 2 500 / 2 700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Колесная база, мм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3 200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Снаряженная масса, кг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2 300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Полная масса, кг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3 300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Грузоподъемность при движении по грунту, кг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 1000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Максимальная скорость, км/ч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35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мест для перевозки людей: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+ 5 + 4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89" y="564421"/>
            <a:ext cx="2902421" cy="217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64421"/>
            <a:ext cx="2808312" cy="219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803998"/>
            <a:ext cx="10436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 rot="5400000" flipV="1">
            <a:off x="-468112" y="2679822"/>
            <a:ext cx="2016224" cy="1080000"/>
          </a:xfrm>
          <a:prstGeom prst="parallelogram">
            <a:avLst>
              <a:gd name="adj" fmla="val 125804"/>
            </a:avLst>
          </a:prstGeom>
          <a:solidFill>
            <a:srgbClr val="222B37"/>
          </a:solidFill>
          <a:ln w="9525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 rot="5400000" flipV="1">
            <a:off x="-432108" y="2067754"/>
            <a:ext cx="1944216" cy="1080000"/>
          </a:xfrm>
          <a:prstGeom prst="parallelogram">
            <a:avLst>
              <a:gd name="adj" fmla="val 125804"/>
            </a:avLst>
          </a:prstGeom>
          <a:solidFill>
            <a:srgbClr val="AFAFAF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араллелограмм 7"/>
          <p:cNvSpPr/>
          <p:nvPr/>
        </p:nvSpPr>
        <p:spPr>
          <a:xfrm rot="5400000" flipV="1">
            <a:off x="-467992" y="1455566"/>
            <a:ext cx="2015984" cy="1080000"/>
          </a:xfrm>
          <a:prstGeom prst="parallelogram">
            <a:avLst>
              <a:gd name="adj" fmla="val 125804"/>
            </a:avLst>
          </a:prstGeom>
          <a:solidFill>
            <a:srgbClr val="FAB900"/>
          </a:solidFill>
          <a:ln w="9525">
            <a:solidFill>
              <a:srgbClr val="A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80000" y="0"/>
            <a:ext cx="0" cy="5143500"/>
          </a:xfrm>
          <a:prstGeom prst="line">
            <a:avLst/>
          </a:prstGeom>
          <a:ln w="19050" cmpd="sng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15616" y="1077463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3723878"/>
            <a:ext cx="7920880" cy="977853"/>
          </a:xfrm>
          <a:prstGeom prst="rect">
            <a:avLst/>
          </a:prstGeom>
        </p:spPr>
        <p:txBody>
          <a:bodyPr wrap="square" lIns="53995" tIns="26998" rIns="53995" bIns="26998">
            <a:spAutoFit/>
          </a:bodyPr>
          <a:lstStyle/>
          <a:p>
            <a:pPr algn="ctr"/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ОТДЕЛ СБЫТА И СЕРВИСА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Тел.: +375 (17) 217-62-12 </a:t>
            </a:r>
          </a:p>
          <a:p>
            <a:pPr algn="ctr"/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Тел.: +375 (17) 217-62-15</a:t>
            </a:r>
            <a:endParaRPr lang="ru-RU" dirty="0" smtClean="0">
              <a:ln>
                <a:solidFill>
                  <a:schemeClr val="bg1"/>
                </a:solidFill>
              </a:ln>
              <a:latin typeface="Times New Roman" pitchFamily="18" charset="0"/>
              <a:cs typeface="Times New Roman" pitchFamily="18" charset="0"/>
              <a:hlinkClick r:id="rId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3021679"/>
            <a:ext cx="7920880" cy="423855"/>
          </a:xfrm>
          <a:prstGeom prst="rect">
            <a:avLst/>
          </a:prstGeom>
        </p:spPr>
        <p:txBody>
          <a:bodyPr wrap="square" lIns="53995" tIns="26998" rIns="53995" bIns="26998">
            <a:spAutoFit/>
          </a:bodyPr>
          <a:lstStyle/>
          <a:p>
            <a:pPr algn="ctr"/>
            <a:r>
              <a:rPr lang="ru-RU" sz="2400" baseline="-25000" dirty="0" smtClean="0">
                <a:latin typeface="Times New Roman" pitchFamily="18" charset="0"/>
                <a:cs typeface="Times New Roman" pitchFamily="18" charset="0"/>
              </a:rPr>
              <a:t>220021, РЕСПУБЛИКА БЕЛАРУСЬ МИНСК, УЛ. ЦЕНТРАЛЬНАЯ, 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График зависимости расхода от оборотов ДВС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419622"/>
            <a:ext cx="8028384" cy="3384376"/>
          </a:xfrm>
        </p:spPr>
        <p:txBody>
          <a:bodyPr>
            <a:normAutofit/>
          </a:bodyPr>
          <a:lstStyle/>
          <a:p>
            <a:pPr fontAlgn="ctr"/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49" y="857076"/>
            <a:ext cx="6510717" cy="41868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1960" y="582238"/>
            <a:ext cx="1386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WP12.460E50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6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Трансмиссия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419622"/>
            <a:ext cx="8028384" cy="3384376"/>
          </a:xfrm>
        </p:spPr>
        <p:txBody>
          <a:bodyPr>
            <a:normAutofit/>
          </a:bodyPr>
          <a:lstStyle/>
          <a:p>
            <a:pPr fontAlgn="ctr"/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4355976" y="3130391"/>
            <a:ext cx="4680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 же устанавливаются 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ступенчатые коробки передач + 2 передачи заднего хода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Fast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Gear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серии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 тросовым приводом управления.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Передачу крутящего момента обеспечивает усиленная карданная передача с шарнирами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типоразмера ЕС.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21" name="Picture 2" descr="C:\Documents and Settings\Sinitsa\Рабочий стол\9s-1310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28" y="843558"/>
            <a:ext cx="2500143" cy="158417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235254" y="898723"/>
            <a:ext cx="47176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автомобилях устанавливаются 16-ти ступенчатые коробки передач + 2 передачи заднего хода, производства "ZF" типа 16S2220 TO или 16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S2520 TO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 тросовым приводом управления.</a:t>
            </a:r>
          </a:p>
          <a:p>
            <a:pPr indent="45720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Сцепление однодисковое сухое с гидравлическим управлением и пневматической поддержкой, производства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Valeo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 или "F&amp;S".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69" y="2781021"/>
            <a:ext cx="2868827" cy="202969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70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Оси и мосты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45" y="2159702"/>
            <a:ext cx="2348527" cy="13210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7" y="3499143"/>
            <a:ext cx="2342189" cy="13174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08" y="55671"/>
            <a:ext cx="1181832" cy="7878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76464" y="399539"/>
            <a:ext cx="3906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Изготавливаются по лицензии концерна «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91506" y="1197716"/>
            <a:ext cx="50289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управляемая ось с дисковыми тормозными механизмами – изогнутая балка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игольчатыми подшипниками в шкворневых соединениях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91506" y="38498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Задние ведущие мосты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блокировками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межколесных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межмостовых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дифференциалов с планетарными пяти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сателитными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бортовыми колесными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передачами под высокую нагрузку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79" y="777775"/>
            <a:ext cx="2423293" cy="136310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788767" y="245089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управляемый ведущий мост,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усиленные полуоси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ШРУСы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планетарными пяти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сателитными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бортовыми колесными передачами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72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Подвеска передняя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871445" y="768601"/>
            <a:ext cx="248453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полуэллиптические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усиленные, морозостойкие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четырехлистовые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рессоры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(9т.) с телескопическими амортизаторами и стабилизатором поперечной устойчивости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750" y="2571750"/>
            <a:ext cx="6994690" cy="2107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435" y="636781"/>
            <a:ext cx="3909005" cy="18640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85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Подвеска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задняя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47663" y="671291"/>
            <a:ext cx="30757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рессорно-балансирная усиленная подвеска со скользящей опорой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рессоры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усиленные, морозостойкие - четырнадцати листовые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рессоры,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стабилизаторами поперечной устойчивости и V-образными верхними реактивными штангами и телескопическими амортизаторами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434" y="671291"/>
            <a:ext cx="3895449" cy="18298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2571750"/>
            <a:ext cx="6984776" cy="209581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83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419622"/>
            <a:ext cx="8028384" cy="3384376"/>
          </a:xfrm>
        </p:spPr>
        <p:txBody>
          <a:bodyPr>
            <a:normAutofit/>
          </a:bodyPr>
          <a:lstStyle/>
          <a:p>
            <a:pPr fontAlgn="ctr"/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420" y="159482"/>
            <a:ext cx="6984776" cy="48245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1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419622"/>
            <a:ext cx="8028384" cy="3384376"/>
          </a:xfrm>
        </p:spPr>
        <p:txBody>
          <a:bodyPr>
            <a:normAutofit/>
          </a:bodyPr>
          <a:lstStyle/>
          <a:p>
            <a:pPr fontAlgn="ctr"/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9971-481F-49A1-8876-6AA468DF76E5}" type="slidenum">
              <a:rPr lang="ru-RU" smtClean="0"/>
              <a:pPr/>
              <a:t>9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080000" cy="5143500"/>
            <a:chOff x="0" y="0"/>
            <a:chExt cx="1080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4803998"/>
              <a:ext cx="10436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©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МАЗ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MA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de-DE" sz="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1080000" y="0"/>
              <a:ext cx="0" cy="5143500"/>
            </a:xfrm>
            <a:prstGeom prst="line">
              <a:avLst/>
            </a:prstGeom>
            <a:ln w="19050" cmpd="sng">
              <a:solidFill>
                <a:srgbClr val="AFAF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араллелограмм 7"/>
            <p:cNvSpPr/>
            <p:nvPr/>
          </p:nvSpPr>
          <p:spPr>
            <a:xfrm rot="5400000" flipV="1">
              <a:off x="-468112" y="2679822"/>
              <a:ext cx="2016224" cy="1080000"/>
            </a:xfrm>
            <a:prstGeom prst="parallelogram">
              <a:avLst>
                <a:gd name="adj" fmla="val 125804"/>
              </a:avLst>
            </a:prstGeom>
            <a:solidFill>
              <a:srgbClr val="222B37"/>
            </a:solidFill>
            <a:ln w="9525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/>
            <p:cNvSpPr/>
            <p:nvPr/>
          </p:nvSpPr>
          <p:spPr>
            <a:xfrm rot="5400000" flipV="1">
              <a:off x="-432108" y="2067754"/>
              <a:ext cx="1944216" cy="1080000"/>
            </a:xfrm>
            <a:prstGeom prst="parallelogram">
              <a:avLst>
                <a:gd name="adj" fmla="val 125804"/>
              </a:avLst>
            </a:prstGeom>
            <a:solidFill>
              <a:srgbClr val="AFAFAF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араллелограмм 9"/>
            <p:cNvSpPr/>
            <p:nvPr/>
          </p:nvSpPr>
          <p:spPr>
            <a:xfrm rot="5400000" flipV="1">
              <a:off x="-467992" y="1455566"/>
              <a:ext cx="2015984" cy="1080000"/>
            </a:xfrm>
            <a:prstGeom prst="parallelogram">
              <a:avLst>
                <a:gd name="adj" fmla="val 125804"/>
              </a:avLst>
            </a:prstGeom>
            <a:solidFill>
              <a:srgbClr val="FAB900"/>
            </a:solidFill>
            <a:ln w="9525">
              <a:solidFill>
                <a:srgbClr val="AF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" y="179037"/>
            <a:ext cx="1010054" cy="50405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1115616" y="1"/>
            <a:ext cx="8028384" cy="483517"/>
          </a:xfrm>
        </p:spPr>
        <p:txBody>
          <a:bodyPr>
            <a:normAutofit fontScale="90000"/>
          </a:bodyPr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Интерьер кабины водителя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803998"/>
            <a:ext cx="1043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МАЗ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Н,</a:t>
            </a: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de-DE" sz="800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69690"/>
            <a:ext cx="3979277" cy="29844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13" y="1851670"/>
            <a:ext cx="3763333" cy="28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32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4791</TotalTime>
  <Words>1552</Words>
  <Application>Microsoft Office PowerPoint</Application>
  <PresentationFormat>Экран (16:9)</PresentationFormat>
  <Paragraphs>344</Paragraphs>
  <Slides>27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Двигатель</vt:lpstr>
      <vt:lpstr>График зависимости расхода от оборотов ДВС</vt:lpstr>
      <vt:lpstr>Трансмиссия</vt:lpstr>
      <vt:lpstr>Оси и мосты</vt:lpstr>
      <vt:lpstr>Подвеска передняя</vt:lpstr>
      <vt:lpstr>Подвеска задняя</vt:lpstr>
      <vt:lpstr>Презентация PowerPoint</vt:lpstr>
      <vt:lpstr>Интерьер кабины водителя</vt:lpstr>
      <vt:lpstr>Седельный тягач 4х2</vt:lpstr>
      <vt:lpstr>Седельный тягач 6х4</vt:lpstr>
      <vt:lpstr>Седельный тягач 6х6</vt:lpstr>
      <vt:lpstr>Седельный тягач 8х8</vt:lpstr>
      <vt:lpstr>Самосвал 6х4</vt:lpstr>
      <vt:lpstr>Самосвал 6х6</vt:lpstr>
      <vt:lpstr>Самосвал 8х8</vt:lpstr>
      <vt:lpstr>Техника для коммунального хозяйства</vt:lpstr>
      <vt:lpstr>Автомобиль-сортиментовоз 6х4</vt:lpstr>
      <vt:lpstr>Автопоезд-сортиментовоз 6х6</vt:lpstr>
      <vt:lpstr>Прицеп-сортиментовоз</vt:lpstr>
      <vt:lpstr>Презентация PowerPoint</vt:lpstr>
      <vt:lpstr>Автопоезд-молоковоз МАЗ-МАН</vt:lpstr>
      <vt:lpstr>Техника для пищевой промышленности и торговых сетей </vt:lpstr>
      <vt:lpstr>Сервисная служба</vt:lpstr>
      <vt:lpstr>Снегоболотоход МАЗМАН</vt:lpstr>
      <vt:lpstr>Снегоболотоход МАЗМАН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СОВМЕСТНОЕ  БЕЛОРУССКОГО – ГЕРМАНСКОЕ ПРЕДПРИЯТИЕ ЗАО «МАЗ-МАН»</dc:title>
  <dc:creator>Kharashun</dc:creator>
  <cp:lastModifiedBy>Жуковская И. В.</cp:lastModifiedBy>
  <cp:revision>315</cp:revision>
  <dcterms:created xsi:type="dcterms:W3CDTF">2021-03-25T04:52:51Z</dcterms:created>
  <dcterms:modified xsi:type="dcterms:W3CDTF">2025-10-08T07:47:02Z</dcterms:modified>
</cp:coreProperties>
</file>